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</p:sldMasterIdLst>
  <p:sldIdLst>
    <p:sldId id="256" r:id="rId2"/>
    <p:sldId id="281" r:id="rId3"/>
    <p:sldId id="275" r:id="rId4"/>
    <p:sldId id="273" r:id="rId5"/>
    <p:sldId id="272" r:id="rId6"/>
    <p:sldId id="271" r:id="rId7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63">
          <p15:clr>
            <a:srgbClr val="A4A3A4"/>
          </p15:clr>
        </p15:guide>
        <p15:guide id="2" orient="horz" pos="191">
          <p15:clr>
            <a:srgbClr val="A4A3A4"/>
          </p15:clr>
        </p15:guide>
        <p15:guide id="3" orient="horz" pos="849">
          <p15:clr>
            <a:srgbClr val="A4A3A4"/>
          </p15:clr>
        </p15:guide>
        <p15:guide id="4" orient="horz" pos="821">
          <p15:clr>
            <a:srgbClr val="A4A3A4"/>
          </p15:clr>
        </p15:guide>
        <p15:guide id="5" orient="horz" pos="3049">
          <p15:clr>
            <a:srgbClr val="A4A3A4"/>
          </p15:clr>
        </p15:guide>
        <p15:guide id="6" orient="horz" pos="3151">
          <p15:clr>
            <a:srgbClr val="A4A3A4"/>
          </p15:clr>
        </p15:guide>
        <p15:guide id="7" pos="1406">
          <p15:clr>
            <a:srgbClr val="A4A3A4"/>
          </p15:clr>
        </p15:guide>
        <p15:guide id="8" pos="3040">
          <p15:clr>
            <a:srgbClr val="A4A3A4"/>
          </p15:clr>
        </p15:guide>
        <p15:guide id="9" pos="5057">
          <p15:clr>
            <a:srgbClr val="A4A3A4"/>
          </p15:clr>
        </p15:guide>
        <p15:guide id="10" pos="73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BBD49A-FFF7-4B69-B88C-4013C2F4F863}" v="27" dt="2024-01-23T16:11:22.2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254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224" y="240"/>
      </p:cViewPr>
      <p:guideLst>
        <p:guide orient="horz" pos="463"/>
        <p:guide orient="horz" pos="191"/>
        <p:guide orient="horz" pos="849"/>
        <p:guide orient="horz" pos="821"/>
        <p:guide orient="horz" pos="3049"/>
        <p:guide orient="horz" pos="3151"/>
        <p:guide pos="1406"/>
        <p:guide pos="3040"/>
        <p:guide pos="5057"/>
        <p:guide pos="73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g>
</file>

<file path=ppt/media/image40.svg>
</file>

<file path=ppt/media/image41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gray">
          <a:xfrm>
            <a:off x="0" y="0"/>
            <a:ext cx="180000" cy="180000"/>
          </a:xfr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 cap="all" baseline="0">
                <a:solidFill>
                  <a:schemeClr val="bg1">
                    <a:alpha val="0"/>
                  </a:schemeClr>
                </a:solidFill>
                <a:latin typeface="Bouygues Read Semibold" pitchFamily="50" charset="0"/>
              </a:defRPr>
            </a:lvl1pPr>
          </a:lstStyle>
          <a:p>
            <a:r>
              <a:rPr lang="fr-FR"/>
              <a:t>émetteur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355" y="0"/>
            <a:ext cx="9141289" cy="5143499"/>
          </a:xfrm>
          <a:prstGeom prst="rect">
            <a:avLst/>
          </a:prstGeom>
        </p:spPr>
      </p:pic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32000" y="3091170"/>
            <a:ext cx="8280000" cy="607651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Lieu - émetteur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432000" y="1779662"/>
            <a:ext cx="8280000" cy="899116"/>
          </a:xfrm>
        </p:spPr>
        <p:txBody>
          <a:bodyPr anchor="b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gray">
          <a:xfrm>
            <a:off x="0" y="4963500"/>
            <a:ext cx="180000" cy="180000"/>
          </a:xfrm>
          <a:prstGeom prst="rect">
            <a:avLst/>
          </a:prstGeo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algn="l"/>
            <a:r>
              <a:rPr lang="fr-FR" dirty="0"/>
              <a:t>6YP 2021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gray">
          <a:xfrm>
            <a:off x="0" y="4963500"/>
            <a:ext cx="180000" cy="180000"/>
          </a:xfr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942000" y="3960000"/>
            <a:ext cx="1260000" cy="1079999"/>
          </a:xfrm>
          <a:prstGeom prst="rect">
            <a:avLst/>
          </a:prstGeom>
        </p:spPr>
      </p:pic>
      <p:sp>
        <p:nvSpPr>
          <p:cNvPr id="6" name="Espace réservé du texte 5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772000" y="352800"/>
            <a:ext cx="3600000" cy="302400"/>
          </a:xfrm>
        </p:spPr>
        <p:txBody>
          <a:bodyPr anchor="ctr" anchorCtr="0"/>
          <a:lstStyle>
            <a:lvl1pPr algn="ctr">
              <a:defRPr baseline="0">
                <a:solidFill>
                  <a:schemeClr val="bg1"/>
                </a:solidFill>
                <a:latin typeface="Bouygues Read Semibold" pitchFamily="50" charset="0"/>
              </a:defRPr>
            </a:lvl1pPr>
          </a:lstStyle>
          <a:p>
            <a:pPr lvl="0"/>
            <a:r>
              <a:rPr lang="fr-FR" dirty="0"/>
              <a:t>xx/xx/xx</a:t>
            </a:r>
          </a:p>
        </p:txBody>
      </p:sp>
    </p:spTree>
    <p:extLst>
      <p:ext uri="{BB962C8B-B14F-4D97-AF65-F5344CB8AC3E}">
        <p14:creationId xmlns:p14="http://schemas.microsoft.com/office/powerpoint/2010/main" val="3432610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46017" y="144008"/>
            <a:ext cx="8851964" cy="485548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557999" y="771196"/>
            <a:ext cx="8280000" cy="864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57999" y="1816099"/>
            <a:ext cx="8280000" cy="2700000"/>
          </a:xfrm>
        </p:spPr>
        <p:txBody>
          <a:bodyPr/>
          <a:lstStyle>
            <a:lvl1pPr algn="ctr">
              <a:spcAft>
                <a:spcPts val="0"/>
              </a:spcAft>
              <a:tabLst>
                <a:tab pos="2241550" algn="l"/>
              </a:tabLst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 dirty="0"/>
              <a:t>texte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40000" y="180000"/>
            <a:ext cx="126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36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" y="2546604"/>
            <a:ext cx="9143992" cy="259689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432000" y="771196"/>
            <a:ext cx="8280000" cy="1476000"/>
          </a:xfrm>
        </p:spPr>
        <p:txBody>
          <a:bodyPr anchor="t" anchorCtr="0"/>
          <a:lstStyle>
            <a:lvl1pPr algn="ctr">
              <a:defRPr sz="3200"/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8680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" y="2546604"/>
            <a:ext cx="9143992" cy="259689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432000" y="771196"/>
            <a:ext cx="8280000" cy="1476000"/>
          </a:xfrm>
        </p:spPr>
        <p:txBody>
          <a:bodyPr anchor="t" anchorCtr="0"/>
          <a:lstStyle>
            <a:lvl1pPr algn="ctr">
              <a:defRPr sz="3200"/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041797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0" y="0"/>
            <a:ext cx="180000" cy="180000"/>
          </a:xfrm>
          <a:ln>
            <a:solidFill>
              <a:schemeClr val="tx1">
                <a:alpha val="0"/>
              </a:schemeClr>
            </a:solidFill>
          </a:ln>
        </p:spPr>
        <p:txBody>
          <a:bodyPr anchor="b" anchorCtr="0"/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355" y="0"/>
            <a:ext cx="9141289" cy="5143499"/>
          </a:xfrm>
          <a:prstGeom prst="rect">
            <a:avLst/>
          </a:prstGeom>
        </p:spPr>
      </p:pic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gray">
          <a:xfrm>
            <a:off x="0" y="4963500"/>
            <a:ext cx="180000" cy="180000"/>
          </a:xfrm>
          <a:ln>
            <a:solidFill>
              <a:schemeClr val="tx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  <a:latin typeface="Bouygues Read Semibold" pitchFamily="50" charset="0"/>
              </a:defRPr>
            </a:lvl1pPr>
          </a:lstStyle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gray">
          <a:xfrm>
            <a:off x="0" y="4963500"/>
            <a:ext cx="180000" cy="180000"/>
          </a:xfrm>
          <a:prstGeom prst="rect">
            <a:avLst/>
          </a:prstGeo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algn="l"/>
            <a:r>
              <a:rPr lang="fr-FR" dirty="0"/>
              <a:t>6YP 2021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gray">
          <a:xfrm>
            <a:off x="0" y="4963500"/>
            <a:ext cx="180000" cy="180000"/>
          </a:xfr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312254" y="2880000"/>
            <a:ext cx="2519492" cy="215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973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0" y="0"/>
            <a:ext cx="180000" cy="180000"/>
          </a:xfrm>
          <a:ln>
            <a:solidFill>
              <a:schemeClr val="tx1">
                <a:alpha val="0"/>
              </a:schemeClr>
            </a:solidFill>
          </a:ln>
        </p:spPr>
        <p:txBody>
          <a:bodyPr anchor="b" anchorCtr="0"/>
          <a:lstStyle>
            <a:lvl1pPr algn="ctr"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355" y="0"/>
            <a:ext cx="9141289" cy="5143499"/>
          </a:xfrm>
          <a:prstGeom prst="rect">
            <a:avLst/>
          </a:prstGeom>
        </p:spPr>
      </p:pic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gray">
          <a:xfrm>
            <a:off x="0" y="4963500"/>
            <a:ext cx="180000" cy="180000"/>
          </a:xfrm>
          <a:ln>
            <a:solidFill>
              <a:schemeClr val="tx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  <a:latin typeface="Bouygues Read Semibold" pitchFamily="50" charset="0"/>
              </a:defRPr>
            </a:lvl1pPr>
          </a:lstStyle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gray">
          <a:xfrm>
            <a:off x="0" y="4963500"/>
            <a:ext cx="180000" cy="180000"/>
          </a:xfrm>
          <a:prstGeom prst="rect">
            <a:avLst/>
          </a:prstGeo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algn="l"/>
            <a:r>
              <a:rPr lang="fr-FR" dirty="0"/>
              <a:t>6YP 2021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gray">
          <a:xfrm>
            <a:off x="0" y="4963500"/>
            <a:ext cx="180000" cy="180000"/>
          </a:xfr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312254" y="2880000"/>
            <a:ext cx="2519492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935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gray">
          <a:xfrm>
            <a:off x="0" y="0"/>
            <a:ext cx="180000" cy="180000"/>
          </a:xfr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 cap="all" baseline="0">
                <a:solidFill>
                  <a:schemeClr val="tx2">
                    <a:alpha val="0"/>
                  </a:schemeClr>
                </a:solidFill>
                <a:latin typeface="Bouygues Read Semibold" pitchFamily="50" charset="0"/>
              </a:defRPr>
            </a:lvl1pPr>
          </a:lstStyle>
          <a:p>
            <a:r>
              <a:rPr lang="fr-FR"/>
              <a:t>émetteur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355" y="0"/>
            <a:ext cx="9141289" cy="5143499"/>
          </a:xfrm>
          <a:prstGeom prst="rect">
            <a:avLst/>
          </a:prstGeom>
        </p:spPr>
      </p:pic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32000" y="3091170"/>
            <a:ext cx="8280000" cy="607651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Lieu - émetteur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432000" y="1779662"/>
            <a:ext cx="8280000" cy="899116"/>
          </a:xfrm>
        </p:spPr>
        <p:txBody>
          <a:bodyPr anchor="b" anchorCtr="0"/>
          <a:lstStyle>
            <a:lvl1pPr algn="ctr">
              <a:defRPr/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gray">
          <a:xfrm>
            <a:off x="0" y="4963500"/>
            <a:ext cx="180000" cy="180000"/>
          </a:xfrm>
          <a:prstGeom prst="rect">
            <a:avLst/>
          </a:prstGeo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algn="l"/>
            <a:r>
              <a:rPr lang="fr-FR" dirty="0"/>
              <a:t>6YP 2021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gray">
          <a:xfrm>
            <a:off x="0" y="4963500"/>
            <a:ext cx="180000" cy="180000"/>
          </a:xfrm>
          <a:ln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942000" y="3960000"/>
            <a:ext cx="1260000" cy="1080000"/>
          </a:xfrm>
          <a:prstGeom prst="rect">
            <a:avLst/>
          </a:prstGeom>
        </p:spPr>
      </p:pic>
      <p:sp>
        <p:nvSpPr>
          <p:cNvPr id="11" name="Espace réservé du texte 5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772000" y="352800"/>
            <a:ext cx="3600000" cy="302400"/>
          </a:xfrm>
        </p:spPr>
        <p:txBody>
          <a:bodyPr anchor="ctr" anchorCtr="0"/>
          <a:lstStyle>
            <a:lvl1pPr algn="ctr">
              <a:defRPr baseline="0">
                <a:solidFill>
                  <a:schemeClr val="tx2"/>
                </a:solidFill>
                <a:latin typeface="Bouygues Read Semibold" pitchFamily="50" charset="0"/>
              </a:defRPr>
            </a:lvl1pPr>
          </a:lstStyle>
          <a:p>
            <a:pPr lvl="0"/>
            <a:r>
              <a:rPr lang="fr-FR" dirty="0"/>
              <a:t>xx/xx/xx</a:t>
            </a:r>
          </a:p>
        </p:txBody>
      </p:sp>
    </p:spTree>
    <p:extLst>
      <p:ext uri="{BB962C8B-B14F-4D97-AF65-F5344CB8AC3E}">
        <p14:creationId xmlns:p14="http://schemas.microsoft.com/office/powerpoint/2010/main" val="851812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355" y="-19050"/>
            <a:ext cx="9141289" cy="514349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323849" y="211363"/>
            <a:ext cx="8100812" cy="396024"/>
          </a:xfrm>
        </p:spPr>
        <p:txBody>
          <a:bodyPr anchor="ctr" anchorCtr="0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40000" y="180000"/>
            <a:ext cx="1260000" cy="539999"/>
          </a:xfrm>
          <a:prstGeom prst="rect">
            <a:avLst/>
          </a:prstGeom>
        </p:spPr>
      </p:pic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25EF84F4-38A9-48D9-93F9-C29BE8A132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323849" y="771509"/>
            <a:ext cx="8226149" cy="3744590"/>
          </a:xfrm>
        </p:spPr>
        <p:txBody>
          <a:bodyPr/>
          <a:lstStyle>
            <a:lvl1pPr>
              <a:spcAft>
                <a:spcPts val="0"/>
              </a:spcAft>
              <a:tabLst>
                <a:tab pos="2241550" algn="l"/>
              </a:tabLst>
              <a:defRPr sz="12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45053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355" y="0"/>
            <a:ext cx="9141289" cy="514349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323529" y="161988"/>
            <a:ext cx="7272809" cy="396024"/>
          </a:xfrm>
        </p:spPr>
        <p:txBody>
          <a:bodyPr anchor="ctr" anchorCtr="0"/>
          <a:lstStyle>
            <a:lvl1pPr algn="l">
              <a:defRPr sz="3200"/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40000" y="180000"/>
            <a:ext cx="1260000" cy="540000"/>
          </a:xfrm>
          <a:prstGeom prst="rect">
            <a:avLst/>
          </a:prstGeom>
        </p:spPr>
      </p:pic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4D82B09D-2E03-46EC-8619-EF1EC27B7E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23529" y="720000"/>
            <a:ext cx="8514470" cy="3796099"/>
          </a:xfrm>
        </p:spPr>
        <p:txBody>
          <a:bodyPr/>
          <a:lstStyle>
            <a:lvl1pPr>
              <a:spcAft>
                <a:spcPts val="0"/>
              </a:spcAft>
              <a:tabLst>
                <a:tab pos="2241550" algn="l"/>
              </a:tabLst>
              <a:defRPr sz="12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250544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4">
          <p15:clr>
            <a:srgbClr val="FBAE40"/>
          </p15:clr>
        </p15:guide>
        <p15:guide id="3" orient="horz" pos="35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323850" y="165231"/>
            <a:ext cx="7272809" cy="396024"/>
          </a:xfrm>
        </p:spPr>
        <p:txBody>
          <a:bodyPr anchor="ctr" anchorCtr="0"/>
          <a:lstStyle>
            <a:lvl1pPr algn="l">
              <a:defRPr sz="3200"/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40000" y="180000"/>
            <a:ext cx="1260000" cy="540000"/>
          </a:xfrm>
          <a:prstGeom prst="rect">
            <a:avLst/>
          </a:prstGeom>
        </p:spPr>
      </p:pic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4D82B09D-2E03-46EC-8619-EF1EC27B7E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23529" y="720000"/>
            <a:ext cx="8514470" cy="3796099"/>
          </a:xfrm>
        </p:spPr>
        <p:txBody>
          <a:bodyPr/>
          <a:lstStyle>
            <a:lvl1pPr>
              <a:spcAft>
                <a:spcPts val="0"/>
              </a:spcAft>
              <a:tabLst>
                <a:tab pos="2241550" algn="l"/>
              </a:tabLst>
              <a:defRPr sz="12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993659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355" y="0"/>
            <a:ext cx="9141289" cy="514349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354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355" y="0"/>
            <a:ext cx="9141289" cy="514349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961564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7C3DB4-209C-46CA-A661-C82326DF5D0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186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46017" y="144008"/>
            <a:ext cx="8851964" cy="485548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557999" y="771196"/>
            <a:ext cx="8280000" cy="8640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57999" y="1816099"/>
            <a:ext cx="7992000" cy="2700000"/>
          </a:xfrm>
        </p:spPr>
        <p:txBody>
          <a:bodyPr/>
          <a:lstStyle>
            <a:lvl1pPr algn="ctr">
              <a:spcAft>
                <a:spcPts val="0"/>
              </a:spcAft>
              <a:tabLst>
                <a:tab pos="2241550" algn="l"/>
              </a:tabLst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texte</a:t>
            </a: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40000" y="180000"/>
            <a:ext cx="1260000" cy="53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56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40000" y="180000"/>
            <a:ext cx="1260000" cy="540000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gray">
          <a:xfrm>
            <a:off x="557999" y="774000"/>
            <a:ext cx="8280000" cy="86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FR" noProof="0" dirty="0"/>
              <a:t>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gray">
          <a:xfrm>
            <a:off x="557999" y="1746000"/>
            <a:ext cx="8280000" cy="28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fr-FR" noProof="0" dirty="0"/>
              <a:t>Texte de niveau 1</a:t>
            </a:r>
          </a:p>
          <a:p>
            <a:pPr lvl="1"/>
            <a:r>
              <a:rPr lang="fr-FR" noProof="0" dirty="0"/>
              <a:t>Texte de niveau 2</a:t>
            </a:r>
          </a:p>
          <a:p>
            <a:pPr lvl="2"/>
            <a:r>
              <a:rPr lang="fr-FR" noProof="0" dirty="0"/>
              <a:t>Texte de niveau 3</a:t>
            </a:r>
          </a:p>
          <a:p>
            <a:pPr lvl="3"/>
            <a:r>
              <a:rPr lang="fr-FR" noProof="0" dirty="0"/>
              <a:t>Texte de niveau 4</a:t>
            </a:r>
          </a:p>
          <a:p>
            <a:pPr lvl="4"/>
            <a:r>
              <a:rPr lang="fr-FR" noProof="0" dirty="0"/>
              <a:t>Texte de niveau 5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0" y="4963500"/>
            <a:ext cx="180000" cy="180000"/>
          </a:xfrm>
          <a:prstGeom prst="rect">
            <a:avLst/>
          </a:prstGeom>
          <a:ln>
            <a:solidFill>
              <a:schemeClr val="accent1">
                <a:alpha val="0"/>
              </a:schemeClr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8297999" y="4744538"/>
            <a:ext cx="540000" cy="18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750">
                <a:solidFill>
                  <a:schemeClr val="tx2"/>
                </a:solidFill>
                <a:latin typeface="+mj-lt"/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23" r:id="rId2"/>
    <p:sldLayoutId id="2147483818" r:id="rId3"/>
    <p:sldLayoutId id="2147483819" r:id="rId4"/>
    <p:sldLayoutId id="2147483830" r:id="rId5"/>
    <p:sldLayoutId id="2147483828" r:id="rId6"/>
    <p:sldLayoutId id="2147483829" r:id="rId7"/>
    <p:sldLayoutId id="2147483831" r:id="rId8"/>
    <p:sldLayoutId id="2147483816" r:id="rId9"/>
    <p:sldLayoutId id="2147483817" r:id="rId10"/>
    <p:sldLayoutId id="2147483820" r:id="rId11"/>
    <p:sldLayoutId id="2147483821" r:id="rId12"/>
    <p:sldLayoutId id="2147483824" r:id="rId13"/>
    <p:sldLayoutId id="2147483825" r:id="rId14"/>
  </p:sldLayoutIdLst>
  <p:hf hdr="0"/>
  <p:txStyles>
    <p:titleStyle>
      <a:lvl1pPr algn="l" defTabSz="914400" rtl="0" eaLnBrk="1" latinLnBrk="0" hangingPunct="1">
        <a:lnSpc>
          <a:spcPct val="83000"/>
        </a:lnSpc>
        <a:spcBef>
          <a:spcPct val="0"/>
        </a:spcBef>
        <a:buNone/>
        <a:defRPr sz="3200" b="1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600" kern="1200" cap="none" baseline="0">
          <a:solidFill>
            <a:schemeClr val="bg2"/>
          </a:solidFill>
          <a:latin typeface="Bouygues Read Medium" pitchFamily="50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350" kern="1200" cap="none">
          <a:solidFill>
            <a:schemeClr val="tx2"/>
          </a:solidFill>
          <a:latin typeface="+mn-lt"/>
          <a:ea typeface="+mn-ea"/>
          <a:cs typeface="+mn-cs"/>
        </a:defRPr>
      </a:lvl2pPr>
      <a:lvl3pPr marL="0" indent="-1260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SzPct val="100000"/>
        <a:buFont typeface="Arial" pitchFamily="34" charset="0"/>
        <a:buChar char="•"/>
        <a:defRPr sz="1350" b="0" kern="1200" cap="none" baseline="0">
          <a:solidFill>
            <a:schemeClr val="tx2"/>
          </a:solidFill>
          <a:latin typeface="+mn-lt"/>
          <a:ea typeface="+mn-ea"/>
          <a:cs typeface="+mn-cs"/>
        </a:defRPr>
      </a:lvl3pPr>
      <a:lvl4pPr marL="306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SzPct val="100000"/>
        <a:buFont typeface="Arial" pitchFamily="34" charset="0"/>
        <a:buChar char="•"/>
        <a:defRPr sz="1050" kern="1200" cap="none">
          <a:solidFill>
            <a:schemeClr val="tx2"/>
          </a:solidFill>
          <a:latin typeface="+mn-lt"/>
          <a:ea typeface="+mn-ea"/>
          <a:cs typeface="+mn-cs"/>
        </a:defRPr>
      </a:lvl4pPr>
      <a:lvl5pPr marL="306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SzPct val="100000"/>
        <a:buFont typeface="Arial" pitchFamily="34" charset="0"/>
        <a:buChar char="•"/>
        <a:defRPr sz="1050" kern="1200" cap="none">
          <a:solidFill>
            <a:schemeClr val="tx2"/>
          </a:solidFill>
          <a:latin typeface="+mn-lt"/>
          <a:ea typeface="+mn-ea"/>
          <a:cs typeface="+mn-cs"/>
        </a:defRPr>
      </a:lvl5pPr>
      <a:lvl6pPr marL="306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Char char="•"/>
        <a:defRPr sz="1050" kern="1200">
          <a:solidFill>
            <a:schemeClr val="tx2"/>
          </a:solidFill>
          <a:latin typeface="+mn-lt"/>
          <a:ea typeface="+mn-ea"/>
          <a:cs typeface="+mn-cs"/>
        </a:defRPr>
      </a:lvl6pPr>
      <a:lvl7pPr marL="306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Char char="•"/>
        <a:defRPr sz="1050" kern="1200">
          <a:solidFill>
            <a:schemeClr val="tx2"/>
          </a:solidFill>
          <a:latin typeface="+mn-lt"/>
          <a:ea typeface="+mn-ea"/>
          <a:cs typeface="+mn-cs"/>
        </a:defRPr>
      </a:lvl7pPr>
      <a:lvl8pPr marL="306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Char char="•"/>
        <a:defRPr sz="1050" kern="1200">
          <a:solidFill>
            <a:schemeClr val="tx2"/>
          </a:solidFill>
          <a:latin typeface="+mn-lt"/>
          <a:ea typeface="+mn-ea"/>
          <a:cs typeface="+mn-cs"/>
        </a:defRPr>
      </a:lvl8pPr>
      <a:lvl9pPr marL="306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Char char="•"/>
        <a:defRPr sz="105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microsoft.com/office/2007/relationships/hdphoto" Target="../media/hdphoto3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5" Type="http://schemas.microsoft.com/office/2007/relationships/hdphoto" Target="../media/hdphoto2.wdp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svg"/><Relationship Id="rId3" Type="http://schemas.openxmlformats.org/officeDocument/2006/relationships/image" Target="../media/image28.svg"/><Relationship Id="rId7" Type="http://schemas.openxmlformats.org/officeDocument/2006/relationships/image" Target="../media/image32.svg"/><Relationship Id="rId12" Type="http://schemas.openxmlformats.org/officeDocument/2006/relationships/image" Target="../media/image3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png"/><Relationship Id="rId11" Type="http://schemas.openxmlformats.org/officeDocument/2006/relationships/image" Target="../media/image36.svg"/><Relationship Id="rId5" Type="http://schemas.openxmlformats.org/officeDocument/2006/relationships/image" Target="../media/image30.svg"/><Relationship Id="rId15" Type="http://schemas.openxmlformats.org/officeDocument/2006/relationships/image" Target="../media/image40.sv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svg"/><Relationship Id="rId14" Type="http://schemas.openxmlformats.org/officeDocument/2006/relationships/image" Target="../media/image3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2A876A5-AFE2-4C06-AB25-7DD7743C3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97C9693-D225-4D48-9301-EB090D163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Dimensionnement prédictif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84346F-933C-4606-8DCE-690259251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fr-FR"/>
              <a:t>6YP 2021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AB55FC-81BE-4A21-96AE-384F4C77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5549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CB2741E-AC33-437E-2DB5-0600B157A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10008520-0CFD-2013-7C90-D4E537504CF3}"/>
              </a:ext>
            </a:extLst>
          </p:cNvPr>
          <p:cNvCxnSpPr>
            <a:cxnSpLocks/>
          </p:cNvCxnSpPr>
          <p:nvPr/>
        </p:nvCxnSpPr>
        <p:spPr>
          <a:xfrm>
            <a:off x="2466575" y="2697096"/>
            <a:ext cx="1889525" cy="8538"/>
          </a:xfrm>
          <a:prstGeom prst="line">
            <a:avLst/>
          </a:prstGeom>
          <a:ln w="1079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119C59E7-9CDA-A5CA-991D-EE624EB4A0D0}"/>
              </a:ext>
            </a:extLst>
          </p:cNvPr>
          <p:cNvCxnSpPr>
            <a:cxnSpLocks/>
          </p:cNvCxnSpPr>
          <p:nvPr/>
        </p:nvCxnSpPr>
        <p:spPr>
          <a:xfrm flipH="1" flipV="1">
            <a:off x="1114185" y="1344706"/>
            <a:ext cx="968188" cy="36883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E99A7BB3-7C00-500A-8D11-5EE7E9E3F975}"/>
              </a:ext>
            </a:extLst>
          </p:cNvPr>
          <p:cNvCxnSpPr>
            <a:cxnSpLocks/>
          </p:cNvCxnSpPr>
          <p:nvPr/>
        </p:nvCxnSpPr>
        <p:spPr>
          <a:xfrm flipH="1" flipV="1">
            <a:off x="714615" y="1659751"/>
            <a:ext cx="891934" cy="8967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7E8E7209-C6E5-4958-CCC7-7C9048DDEC55}"/>
              </a:ext>
            </a:extLst>
          </p:cNvPr>
          <p:cNvCxnSpPr>
            <a:cxnSpLocks/>
          </p:cNvCxnSpPr>
          <p:nvPr/>
        </p:nvCxnSpPr>
        <p:spPr>
          <a:xfrm flipH="1">
            <a:off x="1029661" y="2929201"/>
            <a:ext cx="679206" cy="8820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0ABC95C-61BB-1C4C-738C-CDBA6FA7180C}"/>
              </a:ext>
            </a:extLst>
          </p:cNvPr>
          <p:cNvCxnSpPr>
            <a:cxnSpLocks/>
          </p:cNvCxnSpPr>
          <p:nvPr/>
        </p:nvCxnSpPr>
        <p:spPr>
          <a:xfrm flipH="1">
            <a:off x="1413862" y="3404027"/>
            <a:ext cx="875980" cy="61472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0C929F99-B8EA-C8F1-47A4-39914C70F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85" b="93654" l="9524" r="92381">
                        <a14:foregroundMark x1="14921" y1="9423" x2="77778" y2="17308"/>
                        <a14:foregroundMark x1="77778" y1="17308" x2="85079" y2="35385"/>
                        <a14:foregroundMark x1="85079" y1="35385" x2="80000" y2="77692"/>
                        <a14:foregroundMark x1="80000" y1="77692" x2="59683" y2="93654"/>
                        <a14:foregroundMark x1="59683" y1="93654" x2="27619" y2="93077"/>
                        <a14:foregroundMark x1="88889" y1="33269" x2="92381" y2="49038"/>
                        <a14:foregroundMark x1="66032" y1="5385" x2="67937" y2="70192"/>
                        <a14:foregroundMark x1="90159" y1="32692" x2="92063" y2="463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72428" y="1145781"/>
            <a:ext cx="896743" cy="1480338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4B269896-36C7-A13D-B1DE-9C4E13F4CD8F}"/>
              </a:ext>
            </a:extLst>
          </p:cNvPr>
          <p:cNvSpPr txBox="1">
            <a:spLocks/>
          </p:cNvSpPr>
          <p:nvPr/>
        </p:nvSpPr>
        <p:spPr>
          <a:xfrm>
            <a:off x="122945" y="135178"/>
            <a:ext cx="7272809" cy="3960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3000"/>
              </a:lnSpc>
              <a:spcBef>
                <a:spcPct val="0"/>
              </a:spcBef>
              <a:buNone/>
              <a:defRPr sz="32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Schéma Réseau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6E12BCA-EFBC-A6AC-B62C-91A798184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85" b="93654" l="9524" r="92381">
                        <a14:foregroundMark x1="14921" y1="9423" x2="77778" y2="17308"/>
                        <a14:foregroundMark x1="77778" y1="17308" x2="85079" y2="35385"/>
                        <a14:foregroundMark x1="85079" y1="35385" x2="80000" y2="77692"/>
                        <a14:foregroundMark x1="80000" y1="77692" x2="59683" y2="93654"/>
                        <a14:foregroundMark x1="59683" y1="93654" x2="27619" y2="93077"/>
                        <a14:foregroundMark x1="88889" y1="33269" x2="92381" y2="49038"/>
                        <a14:foregroundMark x1="66032" y1="5385" x2="67937" y2="70192"/>
                        <a14:foregroundMark x1="90159" y1="32692" x2="92063" y2="463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6503" y="1701800"/>
            <a:ext cx="896743" cy="148033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71E4734-5AA0-76B6-9245-A624727D7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85" b="93654" l="9524" r="92381">
                        <a14:foregroundMark x1="14921" y1="9423" x2="77778" y2="17308"/>
                        <a14:foregroundMark x1="77778" y1="17308" x2="85079" y2="35385"/>
                        <a14:foregroundMark x1="85079" y1="35385" x2="80000" y2="77692"/>
                        <a14:foregroundMark x1="80000" y1="77692" x2="59683" y2="93654"/>
                        <a14:foregroundMark x1="59683" y1="93654" x2="27619" y2="93077"/>
                        <a14:foregroundMark x1="88889" y1="33269" x2="92381" y2="49038"/>
                        <a14:foregroundMark x1="66032" y1="5385" x2="67937" y2="70192"/>
                        <a14:foregroundMark x1="90159" y1="32692" x2="92063" y2="463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2109" y="2092719"/>
            <a:ext cx="896743" cy="148033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40FDE59-A1CE-2BB9-3C42-2C072A68A2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26"/>
          <a:stretch/>
        </p:blipFill>
        <p:spPr>
          <a:xfrm>
            <a:off x="651818" y="3505199"/>
            <a:ext cx="954731" cy="857099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E9BFD3C3-A588-FB5F-A04F-EE5DD05EB0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26"/>
          <a:stretch/>
        </p:blipFill>
        <p:spPr>
          <a:xfrm>
            <a:off x="261772" y="971549"/>
            <a:ext cx="954731" cy="857099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04B8176-9914-DD5A-F022-721764082836}"/>
              </a:ext>
            </a:extLst>
          </p:cNvPr>
          <p:cNvCxnSpPr>
            <a:cxnSpLocks/>
          </p:cNvCxnSpPr>
          <p:nvPr/>
        </p:nvCxnSpPr>
        <p:spPr>
          <a:xfrm flipV="1">
            <a:off x="4375150" y="998924"/>
            <a:ext cx="727048" cy="169401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B62E0FB6-0FD7-BC17-CE9C-879ECE9C1B66}"/>
              </a:ext>
            </a:extLst>
          </p:cNvPr>
          <p:cNvCxnSpPr>
            <a:cxnSpLocks/>
          </p:cNvCxnSpPr>
          <p:nvPr/>
        </p:nvCxnSpPr>
        <p:spPr>
          <a:xfrm>
            <a:off x="4356100" y="2705634"/>
            <a:ext cx="78105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CAB1497-55E4-0435-829A-E763070628FB}"/>
              </a:ext>
            </a:extLst>
          </p:cNvPr>
          <p:cNvCxnSpPr>
            <a:cxnSpLocks/>
          </p:cNvCxnSpPr>
          <p:nvPr/>
        </p:nvCxnSpPr>
        <p:spPr>
          <a:xfrm>
            <a:off x="4394200" y="2711984"/>
            <a:ext cx="777155" cy="162181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06B28CE7-A109-11D5-FD24-9429E497A0BA}"/>
              </a:ext>
            </a:extLst>
          </p:cNvPr>
          <p:cNvCxnSpPr>
            <a:cxnSpLocks/>
          </p:cNvCxnSpPr>
          <p:nvPr/>
        </p:nvCxnSpPr>
        <p:spPr>
          <a:xfrm flipV="1">
            <a:off x="5102198" y="608027"/>
            <a:ext cx="1301750" cy="4000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03B04A3E-79E1-5A73-CB31-A9E1D36263F3}"/>
              </a:ext>
            </a:extLst>
          </p:cNvPr>
          <p:cNvCxnSpPr>
            <a:cxnSpLocks/>
          </p:cNvCxnSpPr>
          <p:nvPr/>
        </p:nvCxnSpPr>
        <p:spPr>
          <a:xfrm>
            <a:off x="5189925" y="1042841"/>
            <a:ext cx="1203191" cy="32491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9D120CEA-C9CC-27B3-2D22-BD01EBA42B33}"/>
              </a:ext>
            </a:extLst>
          </p:cNvPr>
          <p:cNvCxnSpPr>
            <a:cxnSpLocks/>
          </p:cNvCxnSpPr>
          <p:nvPr/>
        </p:nvCxnSpPr>
        <p:spPr>
          <a:xfrm flipV="1">
            <a:off x="5118100" y="2351314"/>
            <a:ext cx="1313436" cy="3543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617DCB22-EC6B-1AA8-F3A0-252E6E52EA2B}"/>
              </a:ext>
            </a:extLst>
          </p:cNvPr>
          <p:cNvCxnSpPr>
            <a:cxnSpLocks/>
          </p:cNvCxnSpPr>
          <p:nvPr/>
        </p:nvCxnSpPr>
        <p:spPr>
          <a:xfrm>
            <a:off x="5092700" y="2718334"/>
            <a:ext cx="1323468" cy="4244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B9DBF1F3-8349-D79B-DA0B-5CDC8DEFE0A8}"/>
              </a:ext>
            </a:extLst>
          </p:cNvPr>
          <p:cNvCxnSpPr>
            <a:cxnSpLocks/>
          </p:cNvCxnSpPr>
          <p:nvPr/>
        </p:nvCxnSpPr>
        <p:spPr>
          <a:xfrm flipV="1">
            <a:off x="5186795" y="3857385"/>
            <a:ext cx="1229373" cy="4484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561D6CEC-9004-C785-E13C-ADED8EDED1D3}"/>
              </a:ext>
            </a:extLst>
          </p:cNvPr>
          <p:cNvCxnSpPr>
            <a:cxnSpLocks/>
          </p:cNvCxnSpPr>
          <p:nvPr/>
        </p:nvCxnSpPr>
        <p:spPr>
          <a:xfrm>
            <a:off x="5161395" y="4318534"/>
            <a:ext cx="1247089" cy="46861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lipse 23">
            <a:extLst>
              <a:ext uri="{FF2B5EF4-FFF2-40B4-BE49-F238E27FC236}">
                <a16:creationId xmlns:a16="http://schemas.microsoft.com/office/drawing/2014/main" id="{ADE13FE1-618C-9DE7-94FE-8F4267E6716D}"/>
              </a:ext>
            </a:extLst>
          </p:cNvPr>
          <p:cNvSpPr/>
          <p:nvPr/>
        </p:nvSpPr>
        <p:spPr>
          <a:xfrm>
            <a:off x="4282175" y="2504384"/>
            <a:ext cx="360000" cy="36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BC7D81EC-989B-DDE5-C5E8-968D4243DA26}"/>
              </a:ext>
            </a:extLst>
          </p:cNvPr>
          <p:cNvSpPr/>
          <p:nvPr/>
        </p:nvSpPr>
        <p:spPr>
          <a:xfrm>
            <a:off x="5029150" y="889852"/>
            <a:ext cx="216000" cy="216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7ECDFF8A-6ED5-B09B-EAE8-84E35A58433E}"/>
              </a:ext>
            </a:extLst>
          </p:cNvPr>
          <p:cNvSpPr/>
          <p:nvPr/>
        </p:nvSpPr>
        <p:spPr>
          <a:xfrm>
            <a:off x="5040333" y="2594031"/>
            <a:ext cx="216000" cy="216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DD6CC641-3642-E6B6-C69E-8074CDD68DF5}"/>
              </a:ext>
            </a:extLst>
          </p:cNvPr>
          <p:cNvSpPr/>
          <p:nvPr/>
        </p:nvSpPr>
        <p:spPr>
          <a:xfrm>
            <a:off x="5105400" y="4192204"/>
            <a:ext cx="216000" cy="216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Graphique 27" descr="Antenne relais téléphonique avec un remplissage uni">
            <a:extLst>
              <a:ext uri="{FF2B5EF4-FFF2-40B4-BE49-F238E27FC236}">
                <a16:creationId xmlns:a16="http://schemas.microsoft.com/office/drawing/2014/main" id="{656AD489-8304-D219-8496-0FFD2FAE29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91804" y="146637"/>
            <a:ext cx="564723" cy="564723"/>
          </a:xfrm>
          <a:prstGeom prst="rect">
            <a:avLst/>
          </a:prstGeom>
        </p:spPr>
      </p:pic>
      <p:pic>
        <p:nvPicPr>
          <p:cNvPr id="29" name="Graphique 28" descr="Antenne relais téléphonique avec un remplissage uni">
            <a:extLst>
              <a:ext uri="{FF2B5EF4-FFF2-40B4-BE49-F238E27FC236}">
                <a16:creationId xmlns:a16="http://schemas.microsoft.com/office/drawing/2014/main" id="{D164043F-361F-E15D-2188-17B3B1E97D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45715" y="944436"/>
            <a:ext cx="564723" cy="564723"/>
          </a:xfrm>
          <a:prstGeom prst="rect">
            <a:avLst/>
          </a:prstGeom>
        </p:spPr>
      </p:pic>
      <p:pic>
        <p:nvPicPr>
          <p:cNvPr id="30" name="Graphique 29" descr="Antenne relais téléphonique avec un remplissage uni">
            <a:extLst>
              <a:ext uri="{FF2B5EF4-FFF2-40B4-BE49-F238E27FC236}">
                <a16:creationId xmlns:a16="http://schemas.microsoft.com/office/drawing/2014/main" id="{F0BB9D19-2300-3C2B-5161-2BFDB70168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73875" y="4366292"/>
            <a:ext cx="564723" cy="564723"/>
          </a:xfrm>
          <a:prstGeom prst="rect">
            <a:avLst/>
          </a:prstGeom>
        </p:spPr>
      </p:pic>
      <p:pic>
        <p:nvPicPr>
          <p:cNvPr id="31" name="Graphique 30" descr="Antenne relais téléphonique avec un remplissage uni">
            <a:extLst>
              <a:ext uri="{FF2B5EF4-FFF2-40B4-BE49-F238E27FC236}">
                <a16:creationId xmlns:a16="http://schemas.microsoft.com/office/drawing/2014/main" id="{9D41D4A6-2ED1-95A0-5F0C-F9A202AEF5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91804" y="3472170"/>
            <a:ext cx="564723" cy="564723"/>
          </a:xfrm>
          <a:prstGeom prst="rect">
            <a:avLst/>
          </a:prstGeom>
        </p:spPr>
      </p:pic>
      <p:pic>
        <p:nvPicPr>
          <p:cNvPr id="32" name="Graphique 31" descr="Antenne relais téléphonique avec un remplissage uni">
            <a:extLst>
              <a:ext uri="{FF2B5EF4-FFF2-40B4-BE49-F238E27FC236}">
                <a16:creationId xmlns:a16="http://schemas.microsoft.com/office/drawing/2014/main" id="{2158FDBA-CD89-FDA8-693A-42CFB70ADB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3948" y="2718334"/>
            <a:ext cx="564723" cy="564723"/>
          </a:xfrm>
          <a:prstGeom prst="rect">
            <a:avLst/>
          </a:prstGeom>
        </p:spPr>
      </p:pic>
      <p:pic>
        <p:nvPicPr>
          <p:cNvPr id="33" name="Graphique 32" descr="Antenne relais téléphonique avec un remplissage uni">
            <a:extLst>
              <a:ext uri="{FF2B5EF4-FFF2-40B4-BE49-F238E27FC236}">
                <a16:creationId xmlns:a16="http://schemas.microsoft.com/office/drawing/2014/main" id="{13652856-AC39-D1A5-9F6A-B3FFB15966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73874" y="1891261"/>
            <a:ext cx="564723" cy="564723"/>
          </a:xfrm>
          <a:prstGeom prst="rect">
            <a:avLst/>
          </a:prstGeom>
        </p:spPr>
      </p:pic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8699B0E1-1ECD-FDBC-BD4B-3283CE17F67A}"/>
              </a:ext>
            </a:extLst>
          </p:cNvPr>
          <p:cNvSpPr/>
          <p:nvPr/>
        </p:nvSpPr>
        <p:spPr>
          <a:xfrm>
            <a:off x="122945" y="667361"/>
            <a:ext cx="2912249" cy="3966111"/>
          </a:xfrm>
          <a:prstGeom prst="roundRect">
            <a:avLst>
              <a:gd name="adj" fmla="val 12709"/>
            </a:avLst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B3894AE4-7AFE-DC68-ED74-05F57A90E581}"/>
              </a:ext>
            </a:extLst>
          </p:cNvPr>
          <p:cNvSpPr/>
          <p:nvPr/>
        </p:nvSpPr>
        <p:spPr>
          <a:xfrm>
            <a:off x="3195278" y="514830"/>
            <a:ext cx="2990369" cy="4272323"/>
          </a:xfrm>
          <a:prstGeom prst="roundRect">
            <a:avLst>
              <a:gd name="adj" fmla="val 12709"/>
            </a:avLst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 : coins arrondis 35">
            <a:extLst>
              <a:ext uri="{FF2B5EF4-FFF2-40B4-BE49-F238E27FC236}">
                <a16:creationId xmlns:a16="http://schemas.microsoft.com/office/drawing/2014/main" id="{015B476B-5FF1-62F9-641B-504291CF02C8}"/>
              </a:ext>
            </a:extLst>
          </p:cNvPr>
          <p:cNvSpPr/>
          <p:nvPr/>
        </p:nvSpPr>
        <p:spPr>
          <a:xfrm>
            <a:off x="6347012" y="92208"/>
            <a:ext cx="668511" cy="4956201"/>
          </a:xfrm>
          <a:prstGeom prst="roundRect">
            <a:avLst>
              <a:gd name="adj" fmla="val 12709"/>
            </a:avLst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BD69915D-6541-400F-3AD1-794DE676EFEE}"/>
              </a:ext>
            </a:extLst>
          </p:cNvPr>
          <p:cNvSpPr txBox="1"/>
          <p:nvPr/>
        </p:nvSpPr>
        <p:spPr>
          <a:xfrm>
            <a:off x="1130229" y="4593782"/>
            <a:ext cx="95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Cœur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9B5E5655-BC98-5A40-2B0E-40D990794AB1}"/>
              </a:ext>
            </a:extLst>
          </p:cNvPr>
          <p:cNvSpPr txBox="1"/>
          <p:nvPr/>
        </p:nvSpPr>
        <p:spPr>
          <a:xfrm>
            <a:off x="4007772" y="4739080"/>
            <a:ext cx="1698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00B050"/>
                </a:solidFill>
              </a:rPr>
              <a:t>Transmission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6757C6E-2BF3-9C27-2ED5-2DC188063DB8}"/>
              </a:ext>
            </a:extLst>
          </p:cNvPr>
          <p:cNvSpPr txBox="1"/>
          <p:nvPr/>
        </p:nvSpPr>
        <p:spPr>
          <a:xfrm>
            <a:off x="7057406" y="2040033"/>
            <a:ext cx="169800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6"/>
                </a:solidFill>
              </a:rPr>
              <a:t>Radio</a:t>
            </a:r>
          </a:p>
          <a:p>
            <a:r>
              <a:rPr lang="fr-FR" sz="1600" dirty="0"/>
              <a:t>Ce que nous allons dimensionner </a:t>
            </a:r>
          </a:p>
        </p:txBody>
      </p:sp>
      <p:sp>
        <p:nvSpPr>
          <p:cNvPr id="40" name="Espace réservé du numéro de diapositive 3">
            <a:extLst>
              <a:ext uri="{FF2B5EF4-FFF2-40B4-BE49-F238E27FC236}">
                <a16:creationId xmlns:a16="http://schemas.microsoft.com/office/drawing/2014/main" id="{9853397C-CBEE-5E96-197D-9334B7469B24}"/>
              </a:ext>
            </a:extLst>
          </p:cNvPr>
          <p:cNvSpPr txBox="1">
            <a:spLocks/>
          </p:cNvSpPr>
          <p:nvPr/>
        </p:nvSpPr>
        <p:spPr>
          <a:xfrm>
            <a:off x="8297999" y="4744538"/>
            <a:ext cx="540000" cy="180000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33122C9-A0B9-462F-8757-0847AD287B63}" type="slidenum">
              <a:rPr lang="fr-FR" sz="750" smtClean="0">
                <a:solidFill>
                  <a:schemeClr val="tx2"/>
                </a:solidFill>
                <a:latin typeface="+mj-lt"/>
              </a:rPr>
              <a:pPr algn="r"/>
              <a:t>2</a:t>
            </a:fld>
            <a:endParaRPr lang="fr-FR" sz="75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63DC6644-B74C-90D0-AF7F-C458355E1348}"/>
              </a:ext>
            </a:extLst>
          </p:cNvPr>
          <p:cNvSpPr txBox="1"/>
          <p:nvPr/>
        </p:nvSpPr>
        <p:spPr>
          <a:xfrm>
            <a:off x="7013463" y="3150722"/>
            <a:ext cx="20642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100" dirty="0">
                <a:solidFill>
                  <a:schemeClr val="accent1"/>
                </a:solidFill>
              </a:rPr>
              <a:t>Nous nous intéressons au dimensionnement capacitif du réseau radio pour les Smartphone 4G / 5G</a:t>
            </a:r>
          </a:p>
        </p:txBody>
      </p:sp>
    </p:spTree>
    <p:extLst>
      <p:ext uri="{BB962C8B-B14F-4D97-AF65-F5344CB8AC3E}">
        <p14:creationId xmlns:p14="http://schemas.microsoft.com/office/powerpoint/2010/main" val="134872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/>
      <p:bldP spid="38" grpId="0"/>
      <p:bldP spid="39" grpId="0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57F0C1-38A3-79B8-8B64-72826CE4E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réseau mobile Bouygues Telecom 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CF5DA38-5412-65FC-5564-A0CA00CF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1AEC53-09EB-514D-2154-523870BEF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3</a:t>
            </a:fld>
            <a:endParaRPr lang="fr-FR" dirty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4B525693-CAA2-87B7-E693-1003A5FB30C0}"/>
              </a:ext>
            </a:extLst>
          </p:cNvPr>
          <p:cNvGrpSpPr/>
          <p:nvPr/>
        </p:nvGrpSpPr>
        <p:grpSpPr>
          <a:xfrm>
            <a:off x="180000" y="769025"/>
            <a:ext cx="3445109" cy="2761567"/>
            <a:chOff x="98191" y="711882"/>
            <a:chExt cx="4267323" cy="377019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D1BA671-C20B-A476-C659-FCDFD435F0B0}"/>
                </a:ext>
              </a:extLst>
            </p:cNvPr>
            <p:cNvSpPr/>
            <p:nvPr/>
          </p:nvSpPr>
          <p:spPr>
            <a:xfrm>
              <a:off x="98191" y="711882"/>
              <a:ext cx="4267323" cy="3770190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25465F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rPr>
                <a:t>Site Radio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 Medium" pitchFamily="50" charset="0"/>
                  <a:ea typeface="Segoe UI Emoji" panose="020B0502040204020203" pitchFamily="34" charset="0"/>
                  <a:cs typeface="+mn-cs"/>
                </a:rPr>
                <a:t>~</a:t>
              </a: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 Medium" pitchFamily="50" charset="0"/>
                  <a:ea typeface="+mn-ea"/>
                  <a:cs typeface="+mn-cs"/>
                </a:rPr>
                <a:t>23.000 sites Radio Bytel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 Medium" pitchFamily="50" charset="0"/>
                  <a:ea typeface="Segoe UI Emoji" panose="020B0502040204020203" pitchFamily="34" charset="0"/>
                  <a:cs typeface="+mn-cs"/>
                </a:rPr>
                <a:t>~200k€ ajout d’un nouveau site</a:t>
              </a:r>
            </a:p>
          </p:txBody>
        </p:sp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A84E92C5-03FB-58D3-59C2-8AC32C0B4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9665" y="1179089"/>
              <a:ext cx="1926565" cy="2710693"/>
            </a:xfrm>
            <a:prstGeom prst="rect">
              <a:avLst/>
            </a:prstGeom>
          </p:spPr>
        </p:pic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5C209009-7AC0-9FFE-F1B2-2048EA72A2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34553" y="1174876"/>
              <a:ext cx="2022127" cy="2710693"/>
            </a:xfrm>
            <a:prstGeom prst="rect">
              <a:avLst/>
            </a:prstGeom>
          </p:spPr>
        </p:pic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A14DE1CE-6B2C-BF65-AEF8-E8D8501D1B60}"/>
              </a:ext>
            </a:extLst>
          </p:cNvPr>
          <p:cNvSpPr/>
          <p:nvPr/>
        </p:nvSpPr>
        <p:spPr>
          <a:xfrm>
            <a:off x="461801" y="3674870"/>
            <a:ext cx="2881505" cy="1069668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1" i="0" u="none" strike="noStrike" kern="1200" cap="none" spc="0" normalizeH="0" baseline="0" noProof="0" dirty="0">
                <a:ln>
                  <a:noFill/>
                </a:ln>
                <a:solidFill>
                  <a:srgbClr val="25465F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Caractéristiques sites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Nombres bandes fréquences déployées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Couverture macro ou indoor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Localisation (grande ville/campagne, etc. …)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Population couverte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Trafic écoulé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E5AAB3-AA8C-029A-E669-CDE319ABF830}"/>
              </a:ext>
            </a:extLst>
          </p:cNvPr>
          <p:cNvGrpSpPr/>
          <p:nvPr/>
        </p:nvGrpSpPr>
        <p:grpSpPr>
          <a:xfrm>
            <a:off x="3124200" y="2949882"/>
            <a:ext cx="3740150" cy="2028387"/>
            <a:chOff x="3124200" y="2949882"/>
            <a:chExt cx="3740150" cy="2028387"/>
          </a:xfrm>
        </p:grpSpPr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01A3183A-CBF9-994D-6FA3-DDF95392FC4D}"/>
                </a:ext>
              </a:extLst>
            </p:cNvPr>
            <p:cNvGrpSpPr/>
            <p:nvPr/>
          </p:nvGrpSpPr>
          <p:grpSpPr>
            <a:xfrm>
              <a:off x="3124200" y="2949882"/>
              <a:ext cx="646824" cy="2028387"/>
              <a:chOff x="3124200" y="2949882"/>
              <a:chExt cx="646824" cy="2028387"/>
            </a:xfrm>
          </p:grpSpPr>
          <p:cxnSp>
            <p:nvCxnSpPr>
              <p:cNvPr id="14" name="Connecteur droit avec flèche 13">
                <a:extLst>
                  <a:ext uri="{FF2B5EF4-FFF2-40B4-BE49-F238E27FC236}">
                    <a16:creationId xmlns:a16="http://schemas.microsoft.com/office/drawing/2014/main" id="{6BC5CB46-92E6-D107-904B-AE4D1412B570}"/>
                  </a:ext>
                </a:extLst>
              </p:cNvPr>
              <p:cNvCxnSpPr>
                <a:cxnSpLocks/>
                <a:endCxn id="15" idx="1"/>
              </p:cNvCxnSpPr>
              <p:nvPr/>
            </p:nvCxnSpPr>
            <p:spPr>
              <a:xfrm flipV="1">
                <a:off x="3124200" y="3964076"/>
                <a:ext cx="577850" cy="68174"/>
              </a:xfrm>
              <a:prstGeom prst="straightConnector1">
                <a:avLst/>
              </a:prstGeom>
              <a:ln>
                <a:solidFill>
                  <a:schemeClr val="accent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Parenthèse ouvrante 14">
                <a:extLst>
                  <a:ext uri="{FF2B5EF4-FFF2-40B4-BE49-F238E27FC236}">
                    <a16:creationId xmlns:a16="http://schemas.microsoft.com/office/drawing/2014/main" id="{0043AF6C-38A2-F7E3-7F5D-256DE6AAAE1B}"/>
                  </a:ext>
                </a:extLst>
              </p:cNvPr>
              <p:cNvSpPr/>
              <p:nvPr/>
            </p:nvSpPr>
            <p:spPr>
              <a:xfrm>
                <a:off x="3702050" y="2949882"/>
                <a:ext cx="68974" cy="2028387"/>
              </a:xfrm>
              <a:prstGeom prst="leftBracket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</p:txBody>
          </p:sp>
        </p:grpSp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A34EF5C2-7FC7-02AE-C4D0-0DFAA198A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2613" y="2989079"/>
              <a:ext cx="3091737" cy="1876283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406F8CB3-4854-19C8-5B12-39F01D9A37C4}"/>
              </a:ext>
            </a:extLst>
          </p:cNvPr>
          <p:cNvGrpSpPr/>
          <p:nvPr/>
        </p:nvGrpSpPr>
        <p:grpSpPr>
          <a:xfrm>
            <a:off x="4540250" y="4521200"/>
            <a:ext cx="4094162" cy="539750"/>
            <a:chOff x="4540250" y="4521200"/>
            <a:chExt cx="4094162" cy="539750"/>
          </a:xfrm>
        </p:grpSpPr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948DBF32-5279-3CFF-D3AB-018806FD0941}"/>
                </a:ext>
              </a:extLst>
            </p:cNvPr>
            <p:cNvCxnSpPr>
              <a:cxnSpLocks/>
              <a:stCxn id="18" idx="1"/>
            </p:cNvCxnSpPr>
            <p:nvPr/>
          </p:nvCxnSpPr>
          <p:spPr>
            <a:xfrm flipH="1" flipV="1">
              <a:off x="4540250" y="4521200"/>
              <a:ext cx="2381980" cy="329310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FABAD90-C051-9133-38EC-B6968636BA96}"/>
                </a:ext>
              </a:extLst>
            </p:cNvPr>
            <p:cNvSpPr/>
            <p:nvPr/>
          </p:nvSpPr>
          <p:spPr>
            <a:xfrm>
              <a:off x="6922230" y="4640070"/>
              <a:ext cx="1712182" cy="42088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rPr>
                <a:t>Bande achetée aux enchères en 2020 pour 2,17 milliards d’euros tous opérateurs confondus</a:t>
              </a:r>
              <a:endParaRPr kumimoji="0" lang="fr-FR" sz="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endParaRP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578A18B-4935-0575-DE2D-FDE0875A323E}"/>
              </a:ext>
            </a:extLst>
          </p:cNvPr>
          <p:cNvGrpSpPr/>
          <p:nvPr/>
        </p:nvGrpSpPr>
        <p:grpSpPr>
          <a:xfrm>
            <a:off x="5683249" y="803961"/>
            <a:ext cx="3368447" cy="3450539"/>
            <a:chOff x="5683249" y="803961"/>
            <a:chExt cx="3368447" cy="3450539"/>
          </a:xfrm>
        </p:grpSpPr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74BB6CF2-3256-14E9-AFF7-B97ED0CC7FBC}"/>
                </a:ext>
              </a:extLst>
            </p:cNvPr>
            <p:cNvGrpSpPr/>
            <p:nvPr/>
          </p:nvGrpSpPr>
          <p:grpSpPr>
            <a:xfrm>
              <a:off x="5683249" y="803961"/>
              <a:ext cx="3368447" cy="3450539"/>
              <a:chOff x="4778486" y="684600"/>
              <a:chExt cx="4216059" cy="4027772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49FD5F25-112D-9B5F-15A3-BDE1CC845615}"/>
                  </a:ext>
                </a:extLst>
              </p:cNvPr>
              <p:cNvSpPr/>
              <p:nvPr/>
            </p:nvSpPr>
            <p:spPr>
              <a:xfrm>
                <a:off x="4778486" y="684600"/>
                <a:ext cx="4216059" cy="4027772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25465F"/>
                    </a:solidFill>
                    <a:effectLst/>
                    <a:uLnTx/>
                    <a:uFillTx/>
                    <a:latin typeface="Bouygues Read"/>
                    <a:ea typeface="+mn-ea"/>
                    <a:cs typeface="+mn-cs"/>
                  </a:rPr>
                  <a:t>Répartition sites/clients</a:t>
                </a: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fr-FR" sz="1000" dirty="0">
                    <a:solidFill>
                      <a:prstClr val="black"/>
                    </a:solidFill>
                    <a:latin typeface="Bouygues Read"/>
                  </a:rPr>
                  <a:t>21</a:t>
                </a:r>
                <a:r>
                  <a:rPr kumimoji="0" lang="fr-FR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Bouygues Read"/>
                    <a:ea typeface="+mn-ea"/>
                    <a:cs typeface="+mn-cs"/>
                  </a:rPr>
                  <a:t> Millions de clients Bytel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Bouygues Read"/>
                    <a:ea typeface="+mn-ea"/>
                    <a:cs typeface="+mn-cs"/>
                  </a:rPr>
                  <a:t>Répartis inégalement sur le territoire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Bouygues Read"/>
                    <a:ea typeface="+mn-ea"/>
                    <a:cs typeface="+mn-cs"/>
                    <a:sym typeface="Wingdings" panose="05000000000000000000" pitchFamily="2" charset="2"/>
                  </a:rPr>
                  <a:t> Répartition inégale des sites</a:t>
                </a:r>
                <a:endPara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endParaRPr>
              </a:p>
            </p:txBody>
          </p:sp>
          <p:pic>
            <p:nvPicPr>
              <p:cNvPr id="23" name="Image 22">
                <a:extLst>
                  <a:ext uri="{FF2B5EF4-FFF2-40B4-BE49-F238E27FC236}">
                    <a16:creationId xmlns:a16="http://schemas.microsoft.com/office/drawing/2014/main" id="{6492C266-3A04-9E4B-9324-E348ABBEA8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39464" y="1039683"/>
                <a:ext cx="3292607" cy="3088758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811B4FD-81AC-B78D-E7B9-E071819E0B45}"/>
                </a:ext>
              </a:extLst>
            </p:cNvPr>
            <p:cNvSpPr/>
            <p:nvPr/>
          </p:nvSpPr>
          <p:spPr>
            <a:xfrm rot="5400000">
              <a:off x="7660976" y="2201345"/>
              <a:ext cx="228866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ouygues Read"/>
                  <a:ea typeface="+mn-ea"/>
                  <a:cs typeface="+mn-cs"/>
                </a:rPr>
                <a:t>1 point = 1 site radio</a:t>
              </a:r>
            </a:p>
          </p:txBody>
        </p:sp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6E999769-2904-C721-2BE9-0FF0EFE7656C}"/>
              </a:ext>
            </a:extLst>
          </p:cNvPr>
          <p:cNvSpPr txBox="1"/>
          <p:nvPr/>
        </p:nvSpPr>
        <p:spPr>
          <a:xfrm>
            <a:off x="3631323" y="2270855"/>
            <a:ext cx="2042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On ne déploie pas toutes les bandes sur tous les sites, l’objectif est de dimensionner au plus juste</a:t>
            </a:r>
          </a:p>
        </p:txBody>
      </p:sp>
    </p:spTree>
    <p:extLst>
      <p:ext uri="{BB962C8B-B14F-4D97-AF65-F5344CB8AC3E}">
        <p14:creationId xmlns:p14="http://schemas.microsoft.com/office/powerpoint/2010/main" val="390835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83C9A4-F9D6-09B4-39F6-CD7E087E5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Notions de dimensionnement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B241404-D9F3-E36D-428C-E72556706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29F8A2-F98C-0D46-6CC9-4CAD77EA0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4</a:t>
            </a:fld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4211089-F387-423F-84A6-CF7FB05CD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12" y="953079"/>
            <a:ext cx="3278587" cy="2368069"/>
          </a:xfrm>
          <a:prstGeom prst="rect">
            <a:avLst/>
          </a:prstGeom>
        </p:spPr>
      </p:pic>
      <p:sp>
        <p:nvSpPr>
          <p:cNvPr id="7" name="Espace réservé de la date 2">
            <a:extLst>
              <a:ext uri="{FF2B5EF4-FFF2-40B4-BE49-F238E27FC236}">
                <a16:creationId xmlns:a16="http://schemas.microsoft.com/office/drawing/2014/main" id="{E81FEA9C-A965-69C9-DACE-7CED7579FA7E}"/>
              </a:ext>
            </a:extLst>
          </p:cNvPr>
          <p:cNvSpPr txBox="1">
            <a:spLocks/>
          </p:cNvSpPr>
          <p:nvPr/>
        </p:nvSpPr>
        <p:spPr bwMode="gray">
          <a:xfrm>
            <a:off x="0" y="4963500"/>
            <a:ext cx="180000" cy="180000"/>
          </a:xfrm>
          <a:prstGeom prst="rect">
            <a:avLst/>
          </a:prstGeom>
          <a:ln>
            <a:solidFill>
              <a:schemeClr val="accent1">
                <a:alpha val="0"/>
              </a:schemeClr>
            </a:solidFill>
          </a:ln>
        </p:spPr>
        <p:txBody>
          <a:bodyPr vert="horz" lIns="0" tIns="0" rIns="0" bIns="0" rtlCol="0" anchor="ctr" anchorCtr="0">
            <a:noAutofit/>
          </a:bodyPr>
          <a:lstStyle>
            <a:defPPr>
              <a:defRPr lang="fr-FR"/>
            </a:defPPr>
            <a:lvl1pPr marL="0" algn="ctr" defTabSz="914400" rtl="0" eaLnBrk="1" latinLnBrk="0" hangingPunct="1">
              <a:defRPr sz="100" kern="120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AAA5973-0840-CCCD-E6B7-A529484E1796}"/>
              </a:ext>
            </a:extLst>
          </p:cNvPr>
          <p:cNvSpPr txBox="1"/>
          <p:nvPr/>
        </p:nvSpPr>
        <p:spPr>
          <a:xfrm>
            <a:off x="128117" y="647611"/>
            <a:ext cx="45844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Le trafic se répartit de manière inégale dans la journée :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712948D-78ED-43B3-C323-469250BEDE17}"/>
              </a:ext>
            </a:extLst>
          </p:cNvPr>
          <p:cNvSpPr/>
          <p:nvPr/>
        </p:nvSpPr>
        <p:spPr>
          <a:xfrm>
            <a:off x="3145062" y="1296634"/>
            <a:ext cx="401860" cy="416767"/>
          </a:xfrm>
          <a:prstGeom prst="ellipse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5D836B21-DD27-47DB-78C8-F0E6B6300D42}"/>
              </a:ext>
            </a:extLst>
          </p:cNvPr>
          <p:cNvCxnSpPr>
            <a:cxnSpLocks/>
            <a:stCxn id="9" idx="3"/>
            <a:endCxn id="11" idx="0"/>
          </p:cNvCxnSpPr>
          <p:nvPr/>
        </p:nvCxnSpPr>
        <p:spPr>
          <a:xfrm flipH="1">
            <a:off x="2049217" y="1652367"/>
            <a:ext cx="1154696" cy="2017674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4AB7D30-0347-0E6F-35BE-B21522472F3D}"/>
              </a:ext>
            </a:extLst>
          </p:cNvPr>
          <p:cNvSpPr/>
          <p:nvPr/>
        </p:nvSpPr>
        <p:spPr>
          <a:xfrm>
            <a:off x="243066" y="3670041"/>
            <a:ext cx="3612301" cy="1171334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>
                <a:solidFill>
                  <a:sysClr val="windowText" lastClr="000000"/>
                </a:solidFill>
              </a:rPr>
              <a:t>On dimensionne sur l’heure la </a:t>
            </a:r>
          </a:p>
          <a:p>
            <a:pPr algn="ctr"/>
            <a:r>
              <a:rPr lang="fr-FR" sz="1200" dirty="0">
                <a:solidFill>
                  <a:sysClr val="windowText" lastClr="000000"/>
                </a:solidFill>
              </a:rPr>
              <a:t>plus chargée de la journée :</a:t>
            </a:r>
          </a:p>
          <a:p>
            <a:pPr algn="just"/>
            <a:endParaRPr lang="fr-FR" sz="1200" dirty="0">
              <a:solidFill>
                <a:sysClr val="windowText" lastClr="000000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ysClr val="windowText" lastClr="000000"/>
                </a:solidFill>
              </a:rPr>
              <a:t>Pour un secteur typique : 21h ou 22h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ysClr val="windowText" lastClr="000000"/>
                </a:solidFill>
              </a:rPr>
              <a:t> Mais cela peut varier localement, à déterminer pour les 60.000 secteurs du réseau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E0C615FE-3014-43AA-EEA5-8742ACCA8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965" y="953080"/>
            <a:ext cx="3937467" cy="2366669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FC56A348-A012-BD4D-1A79-E2358E3EDBD5}"/>
              </a:ext>
            </a:extLst>
          </p:cNvPr>
          <p:cNvCxnSpPr>
            <a:cxnSpLocks/>
          </p:cNvCxnSpPr>
          <p:nvPr/>
        </p:nvCxnSpPr>
        <p:spPr>
          <a:xfrm flipV="1">
            <a:off x="5338897" y="1418300"/>
            <a:ext cx="3564293" cy="13498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F8840F04-1230-B1CB-DCC3-BD38D38D0500}"/>
              </a:ext>
            </a:extLst>
          </p:cNvPr>
          <p:cNvSpPr txBox="1"/>
          <p:nvPr/>
        </p:nvSpPr>
        <p:spPr>
          <a:xfrm rot="20346809">
            <a:off x="7889846" y="1337426"/>
            <a:ext cx="999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rgbClr val="FF0000"/>
                </a:solidFill>
              </a:rPr>
              <a:t>Tendance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BC0F8F8F-7DC5-A112-9D91-198026249A5D}"/>
              </a:ext>
            </a:extLst>
          </p:cNvPr>
          <p:cNvCxnSpPr/>
          <p:nvPr/>
        </p:nvCxnSpPr>
        <p:spPr>
          <a:xfrm>
            <a:off x="4435151" y="546159"/>
            <a:ext cx="0" cy="4597341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6F116A7A-A641-5D47-DEC9-A7FE4AC2453D}"/>
              </a:ext>
            </a:extLst>
          </p:cNvPr>
          <p:cNvSpPr txBox="1"/>
          <p:nvPr/>
        </p:nvSpPr>
        <p:spPr>
          <a:xfrm>
            <a:off x="4989965" y="647611"/>
            <a:ext cx="39132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Les utilisateurs consomment de plus en plus :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64F5B43F-7321-6683-6735-6D0F2223C8E3}"/>
              </a:ext>
            </a:extLst>
          </p:cNvPr>
          <p:cNvSpPr txBox="1"/>
          <p:nvPr/>
        </p:nvSpPr>
        <p:spPr>
          <a:xfrm>
            <a:off x="4618179" y="3363291"/>
            <a:ext cx="2675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Ce qui pousse les utilisateurs à consommer plus de data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/>
              <a:t>Les temps qu’ils passent sur les téléphones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/>
              <a:t>La lourdeur de l’utilisation (qualité vidéo, poids page web, … 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88D726B-101F-3CF2-C19A-A6C09EDFA060}"/>
              </a:ext>
            </a:extLst>
          </p:cNvPr>
          <p:cNvSpPr/>
          <p:nvPr/>
        </p:nvSpPr>
        <p:spPr>
          <a:xfrm>
            <a:off x="4618179" y="4478248"/>
            <a:ext cx="3008900" cy="584545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  <a:sym typeface="Wingdings" panose="05000000000000000000" pitchFamily="2" charset="2"/>
              </a:rPr>
              <a:t>Il faut anticiper les futurs besoins des usagers pour effectuer les améliorations du réseau avant la congestion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ouygues Read"/>
              <a:ea typeface="+mn-ea"/>
              <a:cs typeface="+mn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9EB86E1-038C-24B1-2CBA-B7F6BAEAD1A0}"/>
              </a:ext>
            </a:extLst>
          </p:cNvPr>
          <p:cNvSpPr txBox="1"/>
          <p:nvPr/>
        </p:nvSpPr>
        <p:spPr>
          <a:xfrm>
            <a:off x="8229167" y="4163949"/>
            <a:ext cx="8488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Z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Fold</a:t>
            </a: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 4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7DB6CC83-E537-4899-2073-483B400747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88" b="96626" l="1986" r="94894">
                        <a14:foregroundMark x1="11348" y1="9663" x2="12766" y2="28988"/>
                        <a14:foregroundMark x1="12766" y1="28988" x2="24255" y2="62270"/>
                        <a14:foregroundMark x1="24255" y1="62270" x2="52908" y2="74540"/>
                        <a14:foregroundMark x1="52908" y1="74540" x2="67234" y2="59663"/>
                        <a14:foregroundMark x1="67234" y1="59663" x2="68794" y2="47853"/>
                        <a14:foregroundMark x1="62553" y1="12577" x2="21277" y2="13344"/>
                        <a14:foregroundMark x1="32908" y1="8589" x2="15035" y2="50920"/>
                        <a14:foregroundMark x1="11489" y1="43405" x2="9787" y2="71012"/>
                        <a14:foregroundMark x1="9787" y1="71012" x2="9787" y2="71012"/>
                        <a14:foregroundMark x1="9645" y1="71626" x2="13759" y2="82822"/>
                        <a14:foregroundMark x1="13759" y1="82822" x2="75603" y2="93405"/>
                        <a14:foregroundMark x1="75603" y1="93405" x2="84397" y2="79755"/>
                        <a14:foregroundMark x1="84397" y1="79755" x2="86525" y2="10583"/>
                        <a14:foregroundMark x1="86525" y1="10583" x2="7518" y2="7822"/>
                        <a14:foregroundMark x1="9504" y1="5215" x2="18582" y2="5368"/>
                        <a14:foregroundMark x1="18582" y1="5368" x2="49078" y2="4755"/>
                        <a14:foregroundMark x1="49078" y1="4755" x2="59007" y2="5368"/>
                        <a14:foregroundMark x1="86383" y1="5368" x2="87660" y2="6135"/>
                        <a14:foregroundMark x1="92199" y1="3988" x2="94468" y2="12117"/>
                        <a14:foregroundMark x1="94468" y1="17791" x2="94752" y2="94632"/>
                        <a14:foregroundMark x1="4255" y1="73006" x2="5532" y2="96779"/>
                        <a14:foregroundMark x1="5674" y1="19939" x2="4823" y2="35123"/>
                        <a14:foregroundMark x1="4681" y1="14264" x2="3878" y2="22943"/>
                        <a14:foregroundMark x1="3199" y1="32944" x2="2903" y2="40439"/>
                        <a14:foregroundMark x1="2723" y1="68563" x2="4539" y2="80675"/>
                        <a14:foregroundMark x1="3404" y1="79448" x2="3830" y2="93098"/>
                        <a14:foregroundMark x1="3546" y1="7055" x2="2865" y2="13497"/>
                        <a14:foregroundMark x1="95319" y1="44632" x2="94894" y2="87730"/>
                        <a14:foregroundMark x1="94894" y1="87730" x2="94894" y2="87730"/>
                        <a14:foregroundMark x1="3830" y1="42025" x2="3972" y2="45552"/>
                        <a14:foregroundMark x1="3404" y1="59356" x2="3972" y2="70399"/>
                        <a14:backgroundMark x1="1986" y1="23006" x2="2270" y2="32975"/>
                        <a14:backgroundMark x1="1986" y1="46166" x2="2489" y2="59410"/>
                        <a14:backgroundMark x1="2270" y1="13497" x2="2270" y2="21472"/>
                        <a14:backgroundMark x1="2232" y1="45634" x2="2411" y2="49387"/>
                        <a14:backgroundMark x1="1986" y1="40491" x2="2063" y2="421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79811" y="3193409"/>
            <a:ext cx="1098224" cy="1015663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6DD0D09B-3361-A927-7B0B-338E58C008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627" b="95181" l="10000" r="90000">
                        <a14:foregroundMark x1="84444" y1="9036" x2="20000" y2="10241"/>
                        <a14:foregroundMark x1="88889" y1="94578" x2="17778" y2="92771"/>
                        <a14:foregroundMark x1="17778" y1="92771" x2="13333" y2="86747"/>
                        <a14:foregroundMark x1="77778" y1="95181" x2="17778" y2="95783"/>
                        <a14:foregroundMark x1="73333" y1="6627" x2="26667" y2="66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24998" y="3314948"/>
            <a:ext cx="484766" cy="894124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579601BB-4E17-5072-02E1-61FBA2E72B26}"/>
              </a:ext>
            </a:extLst>
          </p:cNvPr>
          <p:cNvSpPr txBox="1"/>
          <p:nvPr/>
        </p:nvSpPr>
        <p:spPr>
          <a:xfrm>
            <a:off x="7479669" y="4163948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uygues Read"/>
                <a:ea typeface="+mn-ea"/>
                <a:cs typeface="+mn-cs"/>
              </a:rPr>
              <a:t>S6</a:t>
            </a:r>
          </a:p>
        </p:txBody>
      </p:sp>
    </p:spTree>
    <p:extLst>
      <p:ext uri="{BB962C8B-B14F-4D97-AF65-F5344CB8AC3E}">
        <p14:creationId xmlns:p14="http://schemas.microsoft.com/office/powerpoint/2010/main" val="143183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1" grpId="0" animBg="1"/>
      <p:bldP spid="14" grpId="0"/>
      <p:bldP spid="21" grpId="0"/>
      <p:bldP spid="22" grpId="0"/>
      <p:bldP spid="23" grpId="0" animBg="1"/>
      <p:bldP spid="5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EB501D-CD5E-C4A5-5375-AB40A0F71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Dimensionnement prédictif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30A1F3D-1A91-D7AD-CE48-96B14B450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8E3B65E-5061-5D80-5C2E-7CA6D828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035E6DDA-179F-774B-6EAD-597C2B7819F5}"/>
              </a:ext>
            </a:extLst>
          </p:cNvPr>
          <p:cNvSpPr txBox="1">
            <a:spLocks/>
          </p:cNvSpPr>
          <p:nvPr/>
        </p:nvSpPr>
        <p:spPr bwMode="gray">
          <a:xfrm>
            <a:off x="465694" y="1087972"/>
            <a:ext cx="2609998" cy="30897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tabLst>
                <a:tab pos="2241550" algn="l"/>
              </a:tabLst>
              <a:defRPr sz="1200" kern="1200" cap="none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1350" kern="1200" cap="none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0" indent="-12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Char char="•"/>
              <a:defRPr sz="1350" b="0" kern="1200" cap="none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06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Char char="•"/>
              <a:defRPr sz="1050" kern="1200" cap="none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06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Char char="•"/>
              <a:defRPr sz="1050" kern="1200" cap="none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06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06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06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06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b="1"/>
              <a:t>Pourquoi ?</a:t>
            </a:r>
          </a:p>
          <a:p>
            <a:endParaRPr lang="fr-FR" sz="1600" u="sng"/>
          </a:p>
          <a:p>
            <a:pPr marL="285750" indent="-285750">
              <a:buFont typeface="Arial" pitchFamily="34" charset="0"/>
              <a:buChar char="•"/>
            </a:pPr>
            <a:r>
              <a:rPr lang="fr-FR" sz="1400">
                <a:solidFill>
                  <a:schemeClr val="tx1">
                    <a:lumMod val="75000"/>
                    <a:lumOff val="25000"/>
                  </a:schemeClr>
                </a:solidFill>
              </a:rPr>
              <a:t>Anticiper les besoins d’ajouts d’équipements</a:t>
            </a:r>
          </a:p>
          <a:p>
            <a:pPr marL="285750" indent="-285750">
              <a:buFont typeface="Arial" pitchFamily="34" charset="0"/>
              <a:buChar char="•"/>
            </a:pPr>
            <a:endParaRPr lang="fr-FR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fr-FR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Etablir une stratégie moyen/long terme</a:t>
            </a:r>
          </a:p>
          <a:p>
            <a:endParaRPr lang="fr-FR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fr-FR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Etablir un budget sur les prochaines années</a:t>
            </a:r>
          </a:p>
          <a:p>
            <a:pPr marL="285750" indent="-285750">
              <a:buFont typeface="Arial" pitchFamily="34" charset="0"/>
              <a:buChar char="•"/>
            </a:pPr>
            <a:endParaRPr lang="fr-FR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fr-FR" sz="1400">
                <a:solidFill>
                  <a:schemeClr val="tx1">
                    <a:lumMod val="75000"/>
                    <a:lumOff val="25000"/>
                  </a:schemeClr>
                </a:solidFill>
              </a:rPr>
              <a:t>Aider à la rationalisation du déploiement sur le terrain</a:t>
            </a:r>
          </a:p>
          <a:p>
            <a:endParaRPr lang="fr-F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Graphique 6" descr="Guide opérationnel">
            <a:extLst>
              <a:ext uri="{FF2B5EF4-FFF2-40B4-BE49-F238E27FC236}">
                <a16:creationId xmlns:a16="http://schemas.microsoft.com/office/drawing/2014/main" id="{204BFB30-D751-1371-5F4F-E9E2B8CAF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8028" y="2235091"/>
            <a:ext cx="540000" cy="540000"/>
          </a:xfrm>
          <a:prstGeom prst="rect">
            <a:avLst/>
          </a:prstGeom>
        </p:spPr>
      </p:pic>
      <p:pic>
        <p:nvPicPr>
          <p:cNvPr id="8" name="Graphique 7" descr="Tirelire">
            <a:extLst>
              <a:ext uri="{FF2B5EF4-FFF2-40B4-BE49-F238E27FC236}">
                <a16:creationId xmlns:a16="http://schemas.microsoft.com/office/drawing/2014/main" id="{DD07966E-70E3-A6FA-1AFD-E10919D61A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8028" y="3493946"/>
            <a:ext cx="540000" cy="540000"/>
          </a:xfrm>
          <a:prstGeom prst="rect">
            <a:avLst/>
          </a:prstGeom>
        </p:spPr>
      </p:pic>
      <p:pic>
        <p:nvPicPr>
          <p:cNvPr id="9" name="Graphique 8" descr="Flux de travail">
            <a:extLst>
              <a:ext uri="{FF2B5EF4-FFF2-40B4-BE49-F238E27FC236}">
                <a16:creationId xmlns:a16="http://schemas.microsoft.com/office/drawing/2014/main" id="{22FC31EB-FA00-0512-5D55-039247C17C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53794" y="2834081"/>
            <a:ext cx="540000" cy="540000"/>
          </a:xfrm>
          <a:prstGeom prst="rect">
            <a:avLst/>
          </a:prstGeom>
        </p:spPr>
      </p:pic>
      <p:pic>
        <p:nvPicPr>
          <p:cNvPr id="10" name="Graphique 9" descr="Pièces">
            <a:extLst>
              <a:ext uri="{FF2B5EF4-FFF2-40B4-BE49-F238E27FC236}">
                <a16:creationId xmlns:a16="http://schemas.microsoft.com/office/drawing/2014/main" id="{6B787AED-67A1-6F6F-71A3-664A04F3B9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78028" y="2898041"/>
            <a:ext cx="540000" cy="540000"/>
          </a:xfrm>
          <a:prstGeom prst="rect">
            <a:avLst/>
          </a:prstGeom>
        </p:spPr>
      </p:pic>
      <p:pic>
        <p:nvPicPr>
          <p:cNvPr id="11" name="Graphique 10" descr="Liste de vérification (droite à gauche)">
            <a:extLst>
              <a:ext uri="{FF2B5EF4-FFF2-40B4-BE49-F238E27FC236}">
                <a16:creationId xmlns:a16="http://schemas.microsoft.com/office/drawing/2014/main" id="{47F502EE-F468-C07B-C3E5-A65C25D00C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353794" y="1571186"/>
            <a:ext cx="540000" cy="540000"/>
          </a:xfrm>
          <a:prstGeom prst="rect">
            <a:avLst/>
          </a:prstGeom>
        </p:spPr>
      </p:pic>
      <p:pic>
        <p:nvPicPr>
          <p:cNvPr id="12" name="Graphique 11" descr="Mille">
            <a:extLst>
              <a:ext uri="{FF2B5EF4-FFF2-40B4-BE49-F238E27FC236}">
                <a16:creationId xmlns:a16="http://schemas.microsoft.com/office/drawing/2014/main" id="{FC85FA20-249F-17DB-2D9F-EDFEC32DE91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178028" y="1572648"/>
            <a:ext cx="540000" cy="540000"/>
          </a:xfrm>
          <a:prstGeom prst="rect">
            <a:avLst/>
          </a:prstGeom>
        </p:spPr>
      </p:pic>
      <p:pic>
        <p:nvPicPr>
          <p:cNvPr id="13" name="Graphique 12" descr="Engrenages">
            <a:extLst>
              <a:ext uri="{FF2B5EF4-FFF2-40B4-BE49-F238E27FC236}">
                <a16:creationId xmlns:a16="http://schemas.microsoft.com/office/drawing/2014/main" id="{74C7AC06-F768-CF6F-14E0-ADCC64EA39D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353794" y="2206212"/>
            <a:ext cx="540000" cy="540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637A2D2-39F6-2F99-E45F-7D86732A33B2}"/>
              </a:ext>
            </a:extLst>
          </p:cNvPr>
          <p:cNvSpPr/>
          <p:nvPr/>
        </p:nvSpPr>
        <p:spPr>
          <a:xfrm>
            <a:off x="4657578" y="1062805"/>
            <a:ext cx="2610000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dirty="0">
                <a:solidFill>
                  <a:schemeClr val="tx2"/>
                </a:solidFill>
                <a:latin typeface="Bouygues Read Medium" pitchFamily="50" charset="0"/>
              </a:rPr>
              <a:t>Comment :</a:t>
            </a:r>
          </a:p>
          <a:p>
            <a:endParaRPr lang="fr-FR" sz="1400" u="sng" dirty="0">
              <a:solidFill>
                <a:schemeClr val="tx2"/>
              </a:solidFill>
              <a:latin typeface="Bouygues Read Medium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ouygues Read Medium" pitchFamily="50" charset="0"/>
              </a:rPr>
              <a:t>Lister et chiffrer les inputs importants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400" dirty="0">
              <a:solidFill>
                <a:schemeClr val="tx1">
                  <a:lumMod val="75000"/>
                  <a:lumOff val="25000"/>
                </a:schemeClr>
              </a:solidFill>
              <a:latin typeface="Bouygues Read Medium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ouygues Read Medium" pitchFamily="50" charset="0"/>
              </a:rPr>
              <a:t>Modéliser des phénomènes physiques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400" dirty="0">
              <a:solidFill>
                <a:schemeClr val="tx1">
                  <a:lumMod val="75000"/>
                  <a:lumOff val="25000"/>
                </a:schemeClr>
              </a:solidFill>
              <a:latin typeface="Bouygues Read Medium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ouygues Read Medium" pitchFamily="50" charset="0"/>
              </a:rPr>
              <a:t>Modéliser le réseau de manière macro</a:t>
            </a:r>
          </a:p>
        </p:txBody>
      </p:sp>
    </p:spTree>
    <p:extLst>
      <p:ext uri="{BB962C8B-B14F-4D97-AF65-F5344CB8AC3E}">
        <p14:creationId xmlns:p14="http://schemas.microsoft.com/office/powerpoint/2010/main" val="115248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47E23D4-F4F2-8E50-B16A-D29C3270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émetteur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FF3FA7D-841B-9EE6-22C4-DD52BBFF0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6</a:t>
            </a:fld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92037BC-8704-B10A-1145-0A64C76C6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5093563" cy="5143500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182915FF-1A7E-3877-EE8C-F7B57F6C1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3562" y="0"/>
            <a:ext cx="4050438" cy="1505340"/>
          </a:xfrm>
        </p:spPr>
        <p:txBody>
          <a:bodyPr anchor="b"/>
          <a:lstStyle/>
          <a:p>
            <a:r>
              <a:rPr lang="fr-FR" sz="2400" dirty="0"/>
              <a:t>Réseau La Rochelle </a:t>
            </a:r>
          </a:p>
        </p:txBody>
      </p:sp>
    </p:spTree>
    <p:extLst>
      <p:ext uri="{BB962C8B-B14F-4D97-AF65-F5344CB8AC3E}">
        <p14:creationId xmlns:p14="http://schemas.microsoft.com/office/powerpoint/2010/main" val="801423937"/>
      </p:ext>
    </p:extLst>
  </p:cSld>
  <p:clrMapOvr>
    <a:masterClrMapping/>
  </p:clrMapOvr>
</p:sld>
</file>

<file path=ppt/theme/theme1.xml><?xml version="1.0" encoding="utf-8"?>
<a:theme xmlns:a="http://schemas.openxmlformats.org/drawingml/2006/main" name="Amo_2021_v2_Bytel">
  <a:themeElements>
    <a:clrScheme name="BOUYGUES PPT">
      <a:dk1>
        <a:sysClr val="windowText" lastClr="000000"/>
      </a:dk1>
      <a:lt1>
        <a:sysClr val="window" lastClr="FFFFFF"/>
      </a:lt1>
      <a:dk2>
        <a:srgbClr val="25465F"/>
      </a:dk2>
      <a:lt2>
        <a:srgbClr val="50BFDA"/>
      </a:lt2>
      <a:accent1>
        <a:srgbClr val="0055A4"/>
      </a:accent1>
      <a:accent2>
        <a:srgbClr val="EA5B0F"/>
      </a:accent2>
      <a:accent3>
        <a:srgbClr val="25465F"/>
      </a:accent3>
      <a:accent4>
        <a:srgbClr val="50BFDA"/>
      </a:accent4>
      <a:accent5>
        <a:srgbClr val="0055A4"/>
      </a:accent5>
      <a:accent6>
        <a:srgbClr val="EA5B0F"/>
      </a:accent6>
      <a:hlink>
        <a:srgbClr val="000000"/>
      </a:hlink>
      <a:folHlink>
        <a:srgbClr val="000000"/>
      </a:folHlink>
    </a:clrScheme>
    <a:fontScheme name="BOUYGUES PPT">
      <a:majorFont>
        <a:latin typeface="Bouygues Speak Corpo"/>
        <a:ea typeface=""/>
        <a:cs typeface=""/>
      </a:majorFont>
      <a:minorFont>
        <a:latin typeface="Bouygues Rea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mo_2021_v2_Bytel" id="{DBD7DDC2-F7E9-477B-82EA-5B8D576FD8D7}" vid="{864AC176-22DF-487B-B4C6-BD992C1D389A}"/>
    </a:ext>
  </a:extLst>
</a:theme>
</file>

<file path=docMetadata/LabelInfo.xml><?xml version="1.0" encoding="utf-8"?>
<clbl:labelList xmlns:clbl="http://schemas.microsoft.com/office/2020/mipLabelMetadata">
  <clbl:label id="{59934039-ae21-42ab-8848-d62b6328cef8}" enabled="1" method="Standard" siteId="{61ed2b68-f880-49d7-bbc9-9a645e9dcf7c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Amo_2021_v2_Bytel</Template>
  <TotalTime>2648</TotalTime>
  <Words>305</Words>
  <Application>Microsoft Macintosh PowerPoint</Application>
  <PresentationFormat>Affichage à l'écran (16:9)</PresentationFormat>
  <Paragraphs>91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Bouygues Read</vt:lpstr>
      <vt:lpstr>Bouygues Read Medium</vt:lpstr>
      <vt:lpstr>Bouygues Read Semibold</vt:lpstr>
      <vt:lpstr>Bouygues Speak Corpo</vt:lpstr>
      <vt:lpstr>Amo_2021_v2_Bytel</vt:lpstr>
      <vt:lpstr>Dimensionnement prédictif</vt:lpstr>
      <vt:lpstr>Présentation PowerPoint</vt:lpstr>
      <vt:lpstr>Le réseau mobile Bouygues Telecom </vt:lpstr>
      <vt:lpstr>Notions de dimensionnement</vt:lpstr>
      <vt:lpstr>Dimensionnement prédictif</vt:lpstr>
      <vt:lpstr>Réseau La Rochelle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PIETTE, AMAURY</dc:creator>
  <cp:lastModifiedBy>Salah-Eddine El Ayoubi</cp:lastModifiedBy>
  <cp:revision>39</cp:revision>
  <dcterms:created xsi:type="dcterms:W3CDTF">2021-11-26T15:09:34Z</dcterms:created>
  <dcterms:modified xsi:type="dcterms:W3CDTF">2024-02-12T14:53:54Z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9934039-ae21-42ab-8848-d62b6328cef8_Enabled">
    <vt:lpwstr>true</vt:lpwstr>
  </property>
  <property fmtid="{D5CDD505-2E9C-101B-9397-08002B2CF9AE}" pid="3" name="MSIP_Label_59934039-ae21-42ab-8848-d62b6328cef8_SetDate">
    <vt:lpwstr>2021-11-26T15:09:34Z</vt:lpwstr>
  </property>
  <property fmtid="{D5CDD505-2E9C-101B-9397-08002B2CF9AE}" pid="4" name="MSIP_Label_59934039-ae21-42ab-8848-d62b6328cef8_Method">
    <vt:lpwstr>Standard</vt:lpwstr>
  </property>
  <property fmtid="{D5CDD505-2E9C-101B-9397-08002B2CF9AE}" pid="5" name="MSIP_Label_59934039-ae21-42ab-8848-d62b6328cef8_Name">
    <vt:lpwstr>LBL_05</vt:lpwstr>
  </property>
  <property fmtid="{D5CDD505-2E9C-101B-9397-08002B2CF9AE}" pid="6" name="MSIP_Label_59934039-ae21-42ab-8848-d62b6328cef8_SiteId">
    <vt:lpwstr>61ed2b68-f880-49d7-bbc9-9a645e9dcf7c</vt:lpwstr>
  </property>
  <property fmtid="{D5CDD505-2E9C-101B-9397-08002B2CF9AE}" pid="7" name="MSIP_Label_59934039-ae21-42ab-8848-d62b6328cef8_ActionId">
    <vt:lpwstr>d305c957-f0bd-4f57-b4b6-3445b2060193</vt:lpwstr>
  </property>
  <property fmtid="{D5CDD505-2E9C-101B-9397-08002B2CF9AE}" pid="8" name="MSIP_Label_59934039-ae21-42ab-8848-d62b6328cef8_ContentBits">
    <vt:lpwstr>0</vt:lpwstr>
  </property>
</Properties>
</file>

<file path=docProps/thumbnail.jpeg>
</file>